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  <a:solidFill>
            <a:srgbClr val="90EE90"/>
          </a:solidFill>
        </p:spPr>
        <p:txBody>
          <a:bodyPr/>
          <a:lstStyle/>
          <a:p>
            <a:r>
              <a:rPr lang="en-US">
                <a:solidFill>
                  <a:srgbClr val="3B3936"/>
                </a:solidFill>
                <a:latin typeface="Arial Black" panose="020B0A04020102020204" pitchFamily="34" charset="0"/>
              </a:rPr>
              <a:t>Engagement data</a:t>
            </a:r>
            <a:endParaRPr lang="en-US" dirty="0">
              <a:solidFill>
                <a:srgbClr val="3B3936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353326"/>
              </p:ext>
            </p:extLst>
          </p:nvPr>
        </p:nvGraphicFramePr>
        <p:xfrm>
          <a:off x="4019585" y="2735165"/>
          <a:ext cx="7562814" cy="400214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2093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961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Area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Impact on engagement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Eye contact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0EE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80% more audience connection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0EE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Business review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0EE9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Storytelling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Increases retention by 22x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University study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Interactive polls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0EE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Leads to 34% higher engagement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0EE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LinkedIn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0EE9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Visual aids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Boosts retention by 65%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Company research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42554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Attention spans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0EE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Lasts about 5 minutes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0EE9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Journal article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90EE9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First impressions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Made in the first 15 seconds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Industry report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  <a:solidFill>
            <a:srgbClr val="90EE90"/>
          </a:solidFill>
        </p:spPr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  <a:solidFill>
            <a:srgbClr val="90EE90"/>
          </a:solidFill>
        </p:spPr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0186C-EAD3-A80B-57AB-6E94B63570AF}"/>
              </a:ext>
            </a:extLst>
          </p:cNvPr>
          <p:cNvSpPr/>
          <p:nvPr/>
        </p:nvSpPr>
        <p:spPr>
          <a:xfrm>
            <a:off x="6603908" y="386861"/>
            <a:ext cx="914400" cy="914400"/>
          </a:xfrm>
          <a:prstGeom prst="ellipse">
            <a:avLst/>
          </a:prstGeom>
          <a:solidFill>
            <a:srgbClr val="90EE90"/>
          </a:solidFill>
          <a:ln>
            <a:solidFill>
              <a:srgbClr val="C07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66EA5-BC85-1106-6239-F020FF1A87DE}"/>
              </a:ext>
            </a:extLst>
          </p:cNvPr>
          <p:cNvSpPr txBox="1"/>
          <p:nvPr/>
        </p:nvSpPr>
        <p:spPr>
          <a:xfrm>
            <a:off x="548647" y="1478679"/>
            <a:ext cx="6110286" cy="1200329"/>
          </a:xfrm>
          <a:prstGeom prst="rect">
            <a:avLst/>
          </a:prstGeom>
          <a:solidFill>
            <a:srgbClr val="90EE90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96B400"/>
                </a:solidFill>
                <a:latin typeface="Avenir Next LT Pro Light" panose="020B0304020202020204" pitchFamily="34" charset="0"/>
              </a:rPr>
              <a:t>Make it interactive</a:t>
            </a:r>
          </a:p>
          <a:p>
            <a:pPr marL="0" indent="0">
              <a:buNone/>
            </a:pPr>
            <a:r>
              <a:rPr lang="en-US">
                <a:solidFill>
                  <a:srgbClr val="96B400"/>
                </a:solidFill>
                <a:latin typeface="Avenir Next LT Pro Light" panose="020B0304020202020204" pitchFamily="34" charset="0"/>
              </a:rPr>
              <a:t>Encourage interaction by asking questions, taking live polls, or inviting audience input. Use survey tools to collect real-time responses.</a:t>
            </a:r>
            <a:endParaRPr lang="en-US" dirty="0">
              <a:solidFill>
                <a:srgbClr val="96B400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12370</TotalTime>
  <Words>87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Engagement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2022-06-22T01:27:02Z</dcterms:created>
  <dcterms:modified xsi:type="dcterms:W3CDTF">2025-05-10T10:58:12Z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